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5"/>
  </p:notesMasterIdLst>
  <p:sldIdLst>
    <p:sldId id="256" r:id="rId5"/>
    <p:sldId id="1243" r:id="rId6"/>
    <p:sldId id="1244" r:id="rId7"/>
    <p:sldId id="1245" r:id="rId8"/>
    <p:sldId id="1246" r:id="rId9"/>
    <p:sldId id="1247" r:id="rId10"/>
    <p:sldId id="1248" r:id="rId11"/>
    <p:sldId id="1249" r:id="rId12"/>
    <p:sldId id="1250" r:id="rId13"/>
    <p:sldId id="1251" r:id="rId14"/>
    <p:sldId id="1252" r:id="rId15"/>
    <p:sldId id="1253" r:id="rId16"/>
    <p:sldId id="1254" r:id="rId17"/>
    <p:sldId id="1255" r:id="rId18"/>
    <p:sldId id="1256" r:id="rId19"/>
    <p:sldId id="1257" r:id="rId20"/>
    <p:sldId id="1258" r:id="rId21"/>
    <p:sldId id="1259" r:id="rId22"/>
    <p:sldId id="1260" r:id="rId23"/>
    <p:sldId id="1261" r:id="rId24"/>
    <p:sldId id="1262" r:id="rId25"/>
    <p:sldId id="1263" r:id="rId26"/>
    <p:sldId id="1264" r:id="rId27"/>
    <p:sldId id="1265" r:id="rId28"/>
    <p:sldId id="1266" r:id="rId29"/>
    <p:sldId id="1267" r:id="rId30"/>
    <p:sldId id="1268" r:id="rId31"/>
    <p:sldId id="1271" r:id="rId32"/>
    <p:sldId id="1272" r:id="rId33"/>
    <p:sldId id="1273" r:id="rId34"/>
    <p:sldId id="1274" r:id="rId35"/>
    <p:sldId id="1275" r:id="rId36"/>
    <p:sldId id="1276" r:id="rId37"/>
    <p:sldId id="1277" r:id="rId38"/>
    <p:sldId id="1278" r:id="rId39"/>
    <p:sldId id="1279" r:id="rId40"/>
    <p:sldId id="1280" r:id="rId41"/>
    <p:sldId id="1281" r:id="rId42"/>
    <p:sldId id="1282" r:id="rId43"/>
    <p:sldId id="1283" r:id="rId44"/>
    <p:sldId id="1284" r:id="rId45"/>
    <p:sldId id="1285" r:id="rId46"/>
    <p:sldId id="1286" r:id="rId47"/>
    <p:sldId id="1287" r:id="rId48"/>
    <p:sldId id="1288" r:id="rId49"/>
    <p:sldId id="1289" r:id="rId50"/>
    <p:sldId id="1290" r:id="rId51"/>
    <p:sldId id="1291" r:id="rId52"/>
    <p:sldId id="1292" r:id="rId53"/>
    <p:sldId id="1293" r:id="rId54"/>
    <p:sldId id="1294" r:id="rId55"/>
    <p:sldId id="1295" r:id="rId56"/>
    <p:sldId id="1296" r:id="rId57"/>
    <p:sldId id="1297" r:id="rId58"/>
    <p:sldId id="1298" r:id="rId59"/>
    <p:sldId id="1299" r:id="rId60"/>
    <p:sldId id="1300" r:id="rId61"/>
    <p:sldId id="1301" r:id="rId62"/>
    <p:sldId id="1308" r:id="rId63"/>
    <p:sldId id="1309" r:id="rId64"/>
    <p:sldId id="1312" r:id="rId65"/>
    <p:sldId id="1313" r:id="rId66"/>
    <p:sldId id="1314" r:id="rId67"/>
    <p:sldId id="1311" r:id="rId68"/>
    <p:sldId id="1315" r:id="rId69"/>
    <p:sldId id="1316" r:id="rId70"/>
    <p:sldId id="1317" r:id="rId71"/>
    <p:sldId id="1318" r:id="rId72"/>
    <p:sldId id="1319" r:id="rId73"/>
    <p:sldId id="1320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87" d="100"/>
          <a:sy n="87" d="100"/>
        </p:scale>
        <p:origin x="10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F4EB-67CF-434B-A205-EEFA6B39B9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DF09-847B-4636-A307-F0E19966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College Tech Math 1A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Section 11.3</a:t>
            </a:r>
          </a:p>
          <a:p>
            <a:pPr eaLnBrk="1" hangingPunct="1"/>
            <a:r>
              <a:rPr lang="en-US" dirty="0" smtClean="0"/>
              <a:t>Operations on Polynomials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4+7</m:t>
                          </m:r>
                        </m:e>
                      </m:d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=11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4343400"/>
                <a:ext cx="39228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43400"/>
                <a:ext cx="392280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4+7</m:t>
                          </m:r>
                        </m:e>
                      </m:d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=11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4343400"/>
                <a:ext cx="5285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43400"/>
                <a:ext cx="528587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2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4+7</m:t>
                          </m:r>
                        </m:e>
                      </m:d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=11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4343400"/>
                <a:ext cx="5285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2−7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43400"/>
                <a:ext cx="528587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105400"/>
                <a:ext cx="24087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05400"/>
                <a:ext cx="240873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1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4+7</m:t>
                          </m:r>
                        </m:e>
                      </m:d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=11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4343400"/>
                <a:ext cx="5285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2−7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43400"/>
                <a:ext cx="528587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105400"/>
                <a:ext cx="2655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05400"/>
                <a:ext cx="26555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3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4+7</m:t>
                          </m:r>
                        </m:e>
                      </m:d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=11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4343400"/>
                <a:ext cx="5285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2−7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43400"/>
                <a:ext cx="528587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105400"/>
                <a:ext cx="53410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05400"/>
                <a:ext cx="534101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6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4+7</m:t>
                          </m:r>
                        </m:e>
                      </m:d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=11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4343400"/>
                <a:ext cx="5285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2−7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43400"/>
                <a:ext cx="528587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105400"/>
                <a:ext cx="6524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05400"/>
                <a:ext cx="65244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9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362200"/>
                <a:ext cx="876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+(−7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−9)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62200"/>
                <a:ext cx="8763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206044"/>
                <a:ext cx="543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+(−7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−9)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06044"/>
                <a:ext cx="543648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1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362200"/>
                <a:ext cx="876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+(−7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−9)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62200"/>
                <a:ext cx="8763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206044"/>
                <a:ext cx="5478295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−9)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06044"/>
                <a:ext cx="5478295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4038600"/>
                <a:ext cx="114531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38600"/>
                <a:ext cx="1145314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9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362200"/>
                <a:ext cx="876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+(−7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−9)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62200"/>
                <a:ext cx="8763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206044"/>
                <a:ext cx="545367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−9)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06044"/>
                <a:ext cx="5453672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4038600"/>
                <a:ext cx="19769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38600"/>
                <a:ext cx="197695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2662751" y="4028420"/>
            <a:ext cx="914400" cy="533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9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362200"/>
                <a:ext cx="876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+(−7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−9)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62200"/>
                <a:ext cx="8763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206044"/>
                <a:ext cx="545367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06044"/>
                <a:ext cx="5453672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4038600"/>
                <a:ext cx="25817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38600"/>
                <a:ext cx="258179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3505200" y="4028420"/>
            <a:ext cx="914400" cy="533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7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209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Like terms </a:t>
            </a:r>
            <a:r>
              <a:rPr lang="en-US" sz="2800" dirty="0" smtClean="0"/>
              <a:t>– terms that have the </a:t>
            </a:r>
            <a:r>
              <a:rPr lang="en-US" sz="2800" u="sng" dirty="0" smtClean="0">
                <a:solidFill>
                  <a:srgbClr val="FF0000"/>
                </a:solidFill>
              </a:rPr>
              <a:t>same variables </a:t>
            </a:r>
            <a:r>
              <a:rPr lang="en-US" sz="2800" dirty="0" smtClean="0"/>
              <a:t>raised to the </a:t>
            </a:r>
            <a:r>
              <a:rPr lang="en-US" sz="2800" u="sng" dirty="0" smtClean="0">
                <a:solidFill>
                  <a:srgbClr val="FF0000"/>
                </a:solidFill>
              </a:rPr>
              <a:t>same exponents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8934" y="3436798"/>
                <a:ext cx="6719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𝐶𝑜𝑛𝑠𝑡𝑎𝑛𝑡𝑠</m:t>
                      </m:r>
                      <m:r>
                        <a:rPr lang="en-US" sz="2800" b="0" i="1" smtClean="0">
                          <a:latin typeface="Cambria Math"/>
                        </a:rPr>
                        <m:t>:          8            −2        11           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3436798"/>
                <a:ext cx="67192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8934" y="4048780"/>
                <a:ext cx="7173823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𝐿𝑖𝑛𝑒𝑎𝑟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𝑡𝑒𝑟𝑚𝑠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:    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4048780"/>
                <a:ext cx="7173823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8934" y="5039380"/>
                <a:ext cx="7203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𝐿𝑖𝑛𝑒𝑎𝑟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𝑡𝑒𝑟𝑚𝑠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:    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−25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6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5039380"/>
                <a:ext cx="720351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362200"/>
                <a:ext cx="876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+(−7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−9)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62200"/>
                <a:ext cx="8763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206044"/>
                <a:ext cx="543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+(−7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−9)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06044"/>
                <a:ext cx="543648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4038600"/>
                <a:ext cx="25817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38600"/>
                <a:ext cx="258179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6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+7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−10)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41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4524" y="3492591"/>
                <a:ext cx="69247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+7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24" y="3492591"/>
                <a:ext cx="692471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9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+7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−10)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41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4524" y="3492591"/>
                <a:ext cx="6966522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+7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24" y="3492591"/>
                <a:ext cx="6966522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2743200" y="4343400"/>
            <a:ext cx="3687273" cy="531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28800" y="4343400"/>
            <a:ext cx="914400" cy="531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16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+7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−10)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41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4524" y="3492591"/>
                <a:ext cx="6925870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+7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24" y="3492591"/>
                <a:ext cx="6925870" cy="531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733800" y="4343400"/>
            <a:ext cx="3687273" cy="531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667000" y="4343400"/>
            <a:ext cx="1066800" cy="531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9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+7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−10)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41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4524" y="3492591"/>
                <a:ext cx="6983707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+7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24" y="3492591"/>
                <a:ext cx="6983707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4724400" y="4326115"/>
            <a:ext cx="2133600" cy="531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54188" y="4343400"/>
            <a:ext cx="1066800" cy="531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27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+7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−10)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41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4524" y="3492591"/>
                <a:ext cx="694190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10)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24" y="3492591"/>
                <a:ext cx="6941900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5562600" y="4343400"/>
            <a:ext cx="1066800" cy="531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65474" y="4343400"/>
            <a:ext cx="1066800" cy="531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5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+7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−10)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41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4524" y="3492591"/>
                <a:ext cx="694190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+7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24" y="3492591"/>
                <a:ext cx="6941900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5486400" y="4343400"/>
            <a:ext cx="1066800" cy="531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79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+7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−10)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84582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41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4524" y="3492591"/>
                <a:ext cx="694190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+7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−10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24" y="3492591"/>
                <a:ext cx="6941900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05" y="4343400"/>
                <a:ext cx="4537268" cy="5318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5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multiplications of polynomials are an application of the distributive property of multiplication over addition/subtraction.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1305" y="4148919"/>
                <a:ext cx="2000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05" y="4148919"/>
                <a:ext cx="200009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1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multiplications of polynomials are an application of the distributive property of multiplication over addition/subtraction.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1305" y="4148919"/>
                <a:ext cx="31671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𝒂𝒃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05" y="4148919"/>
                <a:ext cx="316714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rved Down Arrow 4"/>
          <p:cNvSpPr/>
          <p:nvPr/>
        </p:nvSpPr>
        <p:spPr bwMode="auto">
          <a:xfrm>
            <a:off x="1828800" y="3657600"/>
            <a:ext cx="685800" cy="583416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0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934" y="2057400"/>
                <a:ext cx="84975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𝑄𝑢𝑎𝑑𝑟𝑎𝑡𝑖𝑐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𝑡𝑒𝑟𝑚𝑠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𝑖𝑛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:      3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      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     −2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2057400"/>
                <a:ext cx="849758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8934" y="2991206"/>
                <a:ext cx="67032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𝑄𝑢𝑎𝑑𝑟𝑎𝑡𝑖𝑐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𝑡𝑒𝑟𝑚𝑠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𝑖𝑛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:      −5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     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     9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2991206"/>
                <a:ext cx="6703255" cy="584775"/>
              </a:xfrm>
              <a:prstGeom prst="rect">
                <a:avLst/>
              </a:prstGeom>
              <a:blipFill rotWithShape="1">
                <a:blip r:embed="rId3"/>
                <a:stretch>
                  <a:fillRect r="-16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934" y="3911025"/>
                <a:ext cx="726046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𝑄𝑢𝑎𝑑𝑟𝑎𝑡𝑖𝑐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𝑡𝑒𝑟𝑚𝑠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𝑖𝑛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𝑎𝑛𝑑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:4</m:t>
                      </m:r>
                      <m:r>
                        <a:rPr lang="en-US" sz="3200" b="0" i="1" smtClean="0">
                          <a:latin typeface="Cambria Math"/>
                        </a:rPr>
                        <m:t>𝑥𝑦</m:t>
                      </m:r>
                      <m:r>
                        <a:rPr lang="en-US" sz="3200" b="0" i="1" smtClean="0"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𝑥𝑦</m:t>
                      </m:r>
                      <m:r>
                        <a:rPr lang="en-US" sz="3200" b="0" i="1" smtClean="0">
                          <a:latin typeface="Cambria Math"/>
                        </a:rPr>
                        <m:t>   −2</m:t>
                      </m:r>
                      <m:r>
                        <a:rPr lang="en-US" sz="3200" b="0" i="1" smtClean="0">
                          <a:latin typeface="Cambria Math"/>
                        </a:rPr>
                        <m:t>𝑦𝑥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3911025"/>
                <a:ext cx="7260465" cy="1017523"/>
              </a:xfrm>
              <a:prstGeom prst="rect">
                <a:avLst/>
              </a:prstGeom>
              <a:blipFill rotWithShape="1">
                <a:blip r:embed="rId4"/>
                <a:stretch>
                  <a:fillRect r="-1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2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multiplications of polynomials are an application of the distributive property of multiplication over addition/subtraction.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1305" y="4148919"/>
                <a:ext cx="4193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𝐚𝐜</m:t>
                      </m:r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05" y="4148919"/>
                <a:ext cx="4193071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rved Down Arrow 4"/>
          <p:cNvSpPr/>
          <p:nvPr/>
        </p:nvSpPr>
        <p:spPr bwMode="auto">
          <a:xfrm>
            <a:off x="1828800" y="3657600"/>
            <a:ext cx="1524000" cy="685800"/>
          </a:xfrm>
          <a:prstGeom prst="curved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4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multiplications of polynomials are an application of the distributive property of multiplication over addition/subtraction.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1305" y="4148919"/>
                <a:ext cx="4193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𝐚𝐜</m:t>
                      </m:r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05" y="4148919"/>
                <a:ext cx="4193071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5181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will start with multiplying by a monomial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3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−5)</m:t>
                    </m:r>
                  </m:oMath>
                </a14:m>
                <a:r>
                  <a:rPr lang="en-US" sz="2800" dirty="0" smtClean="0"/>
                  <a:t>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3162742"/>
                <a:ext cx="28139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−5)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62742"/>
                <a:ext cx="281391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6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−5)</m:t>
                    </m:r>
                  </m:oMath>
                </a14:m>
                <a:r>
                  <a:rPr lang="en-US" sz="2800" dirty="0" smtClean="0"/>
                  <a:t>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3162742"/>
                <a:ext cx="283622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−5)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62742"/>
                <a:ext cx="2836225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3962400"/>
                <a:ext cx="290765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+8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−10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962400"/>
                <a:ext cx="2907655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2819399" y="3886200"/>
            <a:ext cx="2069455" cy="71367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84527" y="3785836"/>
            <a:ext cx="914400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8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−5)</m:t>
                    </m:r>
                  </m:oMath>
                </a14:m>
                <a:r>
                  <a:rPr lang="en-US" sz="2800" dirty="0" smtClean="0"/>
                  <a:t>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3162742"/>
                <a:ext cx="283622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−5)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62742"/>
                <a:ext cx="2836225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3962400"/>
                <a:ext cx="290765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−10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962400"/>
                <a:ext cx="2907655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810000" y="3872047"/>
            <a:ext cx="2069455" cy="71367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743200" y="3785836"/>
            <a:ext cx="1066800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122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−5)</m:t>
                    </m:r>
                  </m:oMath>
                </a14:m>
                <a:r>
                  <a:rPr lang="en-US" sz="2800" dirty="0" smtClean="0"/>
                  <a:t>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3162742"/>
                <a:ext cx="283622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62742"/>
                <a:ext cx="2836225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3962400"/>
                <a:ext cx="290765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+8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962400"/>
                <a:ext cx="2907655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733799" y="3771683"/>
            <a:ext cx="1155055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1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−5)</m:t>
                    </m:r>
                  </m:oMath>
                </a14:m>
                <a:r>
                  <a:rPr lang="en-US" sz="2800" dirty="0" smtClean="0"/>
                  <a:t>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3162742"/>
                <a:ext cx="283622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62742"/>
                <a:ext cx="2836225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3962400"/>
                <a:ext cx="290765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+8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962400"/>
                <a:ext cx="2907655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+5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3162742"/>
                <a:ext cx="33005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(2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62742"/>
                <a:ext cx="330051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+5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3162742"/>
                <a:ext cx="334251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62742"/>
                <a:ext cx="3342518" cy="531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4038600"/>
                <a:ext cx="3386504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−15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038600"/>
                <a:ext cx="3386504" cy="53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195258" y="3886200"/>
            <a:ext cx="2324845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133600" y="3828197"/>
            <a:ext cx="1061658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2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+5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3162742"/>
                <a:ext cx="334251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0" i="1" smtClean="0">
                          <a:latin typeface="Cambria Math"/>
                        </a:rPr>
                        <m:t>+5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62742"/>
                <a:ext cx="3342518" cy="531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4038600"/>
                <a:ext cx="3386504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−15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038600"/>
                <a:ext cx="3386504" cy="53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4191000" y="3851057"/>
            <a:ext cx="2324845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00400" y="3805678"/>
            <a:ext cx="1061658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3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1864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186403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+5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3162742"/>
                <a:ext cx="334251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62742"/>
                <a:ext cx="3342518" cy="531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4038600"/>
                <a:ext cx="3425168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𝒙𝒚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038600"/>
                <a:ext cx="3425168" cy="5280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4196142" y="3818150"/>
            <a:ext cx="1362626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492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305" y="1143000"/>
            <a:ext cx="5468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+5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30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3162742"/>
                <a:ext cx="334251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62742"/>
                <a:ext cx="3342518" cy="531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4038600"/>
                <a:ext cx="3425168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038600"/>
                <a:ext cx="3425168" cy="5280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3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Multiplying two binomials uses the distributive property twice. We call this method 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0070C0"/>
                </a:solidFill>
              </a:rPr>
              <a:t>O</a:t>
            </a:r>
            <a:r>
              <a:rPr lang="en-US" sz="2800" b="1" dirty="0" smtClean="0">
                <a:solidFill>
                  <a:srgbClr val="00B050"/>
                </a:solidFill>
              </a:rPr>
              <a:t>I</a:t>
            </a:r>
            <a:r>
              <a:rPr lang="en-US" sz="2800" b="1" dirty="0" smtClean="0"/>
              <a:t>L.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4038600"/>
                <a:ext cx="32170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</a:rPr>
                        <m:t>)(</m:t>
                      </m:r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𝑑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3217035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4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Multiplying two binomials uses the distributive property twice. We call this method 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0070C0"/>
                </a:solidFill>
              </a:rPr>
              <a:t>O</a:t>
            </a:r>
            <a:r>
              <a:rPr lang="en-US" sz="2800" b="1" dirty="0" smtClean="0">
                <a:solidFill>
                  <a:srgbClr val="00B050"/>
                </a:solidFill>
              </a:rPr>
              <a:t>I</a:t>
            </a:r>
            <a:r>
              <a:rPr lang="en-US" sz="2800" b="1" dirty="0" smtClean="0"/>
              <a:t>L.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4038600"/>
                <a:ext cx="7517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𝒂𝒄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𝑎𝑑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𝑏𝑐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𝑏𝑑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751712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rved Down Arrow 4"/>
          <p:cNvSpPr/>
          <p:nvPr/>
        </p:nvSpPr>
        <p:spPr bwMode="auto">
          <a:xfrm>
            <a:off x="1157776" y="3459480"/>
            <a:ext cx="1737823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423889"/>
            <a:ext cx="539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First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029200" y="4038600"/>
            <a:ext cx="3429000" cy="64633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bg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35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Multiplying two binomials uses the distributive property twice. We call this method 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0070C0"/>
                </a:solidFill>
              </a:rPr>
              <a:t>O</a:t>
            </a:r>
            <a:r>
              <a:rPr lang="en-US" sz="2800" b="1" dirty="0" smtClean="0">
                <a:solidFill>
                  <a:srgbClr val="00B050"/>
                </a:solidFill>
              </a:rPr>
              <a:t>I</a:t>
            </a:r>
            <a:r>
              <a:rPr lang="en-US" sz="2800" b="1" dirty="0" smtClean="0"/>
              <a:t>L.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4038600"/>
                <a:ext cx="75983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𝒂𝒄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𝒂𝒅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𝑏𝑐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𝑏𝑑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759836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rved Down Arrow 4"/>
          <p:cNvSpPr/>
          <p:nvPr/>
        </p:nvSpPr>
        <p:spPr bwMode="auto">
          <a:xfrm flipV="1">
            <a:off x="1157776" y="4572000"/>
            <a:ext cx="2530536" cy="762000"/>
          </a:xfrm>
          <a:prstGeom prst="curved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423889"/>
            <a:ext cx="539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First   </a:t>
            </a:r>
            <a:r>
              <a:rPr lang="en-US" sz="3200" b="1" dirty="0" smtClean="0">
                <a:solidFill>
                  <a:srgbClr val="0070C0"/>
                </a:solidFill>
              </a:rPr>
              <a:t>Outside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172200" y="4038600"/>
            <a:ext cx="2286000" cy="64633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bg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4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Multiplying two binomials uses the distributive property twice. We call this method 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0070C0"/>
                </a:solidFill>
              </a:rPr>
              <a:t>O</a:t>
            </a:r>
            <a:r>
              <a:rPr lang="en-US" sz="2800" b="1" dirty="0" smtClean="0">
                <a:solidFill>
                  <a:srgbClr val="00B050"/>
                </a:solidFill>
              </a:rPr>
              <a:t>I</a:t>
            </a:r>
            <a:r>
              <a:rPr lang="en-US" sz="2800" b="1" dirty="0" smtClean="0"/>
              <a:t>L.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4038600"/>
                <a:ext cx="75983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𝒂𝒄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𝒂𝒅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𝒃𝒄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𝑏𝑑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759836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rved Down Arrow 4"/>
          <p:cNvSpPr/>
          <p:nvPr/>
        </p:nvSpPr>
        <p:spPr bwMode="auto">
          <a:xfrm flipV="1">
            <a:off x="1981200" y="4572000"/>
            <a:ext cx="990600" cy="762000"/>
          </a:xfrm>
          <a:prstGeom prst="curved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423889"/>
            <a:ext cx="539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First   </a:t>
            </a:r>
            <a:r>
              <a:rPr lang="en-US" sz="3200" b="1" dirty="0" smtClean="0">
                <a:solidFill>
                  <a:srgbClr val="0070C0"/>
                </a:solidFill>
              </a:rPr>
              <a:t>Outside  </a:t>
            </a:r>
            <a:r>
              <a:rPr lang="en-US" sz="3200" b="1" dirty="0" smtClean="0">
                <a:solidFill>
                  <a:srgbClr val="00B050"/>
                </a:solidFill>
              </a:rPr>
              <a:t> Inside</a:t>
            </a:r>
            <a:r>
              <a:rPr lang="en-US" b="1" dirty="0" smtClean="0">
                <a:solidFill>
                  <a:srgbClr val="00B050"/>
                </a:solidFill>
              </a:rPr>
              <a:t>  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239000" y="4038600"/>
            <a:ext cx="1219200" cy="64633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bg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9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Multiplying two binomials uses the distributive property twice. We call this method 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0070C0"/>
                </a:solidFill>
              </a:rPr>
              <a:t>O</a:t>
            </a:r>
            <a:r>
              <a:rPr lang="en-US" sz="2800" b="1" dirty="0" smtClean="0">
                <a:solidFill>
                  <a:srgbClr val="00B050"/>
                </a:solidFill>
              </a:rPr>
              <a:t>I</a:t>
            </a:r>
            <a:r>
              <a:rPr lang="en-US" sz="2800" b="1" dirty="0" smtClean="0"/>
              <a:t>L.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4038600"/>
                <a:ext cx="76935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𝒂𝒄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𝒂𝒅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𝒃𝒄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𝒃𝒅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7693581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rved Down Arrow 4"/>
          <p:cNvSpPr/>
          <p:nvPr/>
        </p:nvSpPr>
        <p:spPr bwMode="auto">
          <a:xfrm>
            <a:off x="1981200" y="3200400"/>
            <a:ext cx="1707112" cy="914400"/>
          </a:xfrm>
          <a:prstGeom prst="curved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599" y="5423889"/>
            <a:ext cx="605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First   </a:t>
            </a:r>
            <a:r>
              <a:rPr lang="en-US" sz="3200" b="1" dirty="0" smtClean="0">
                <a:solidFill>
                  <a:srgbClr val="0070C0"/>
                </a:solidFill>
              </a:rPr>
              <a:t>Outside  </a:t>
            </a:r>
            <a:r>
              <a:rPr lang="en-US" sz="3200" b="1" dirty="0" smtClean="0">
                <a:solidFill>
                  <a:srgbClr val="00B050"/>
                </a:solidFill>
              </a:rPr>
              <a:t> Inside    </a:t>
            </a:r>
            <a:r>
              <a:rPr lang="en-US" sz="3200" b="1" dirty="0" smtClean="0"/>
              <a:t>Last</a:t>
            </a:r>
            <a:r>
              <a:rPr lang="en-US" b="1" dirty="0" smtClean="0">
                <a:solidFill>
                  <a:srgbClr val="00B050"/>
                </a:solidFill>
              </a:rPr>
              <a:t>   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+5)</m:t>
                    </m:r>
                  </m:oMath>
                </a14:m>
                <a:r>
                  <a:rPr lang="en-US" sz="2800" dirty="0" smtClean="0"/>
                  <a:t>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5" r="-65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951" y="3195485"/>
                <a:ext cx="2535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−4)(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+5)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53569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0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+5)</m:t>
                    </m:r>
                  </m:oMath>
                </a14:m>
                <a:r>
                  <a:rPr lang="en-US" sz="2800" dirty="0" smtClean="0"/>
                  <a:t>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5" r="-65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951" y="3195485"/>
                <a:ext cx="2535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−4)(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+5)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53569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86400" y="3195485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3962400"/>
                <a:ext cx="314291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962400"/>
                <a:ext cx="3142912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394747" y="3978027"/>
            <a:ext cx="510253" cy="52809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05000" y="3906720"/>
            <a:ext cx="2485856" cy="67070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2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+5)</m:t>
                    </m:r>
                  </m:oMath>
                </a14:m>
                <a:r>
                  <a:rPr lang="en-US" sz="2800" dirty="0" smtClean="0"/>
                  <a:t>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5" r="-65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951" y="3195485"/>
                <a:ext cx="2535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−4)(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53569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86400" y="3195485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3962400"/>
                <a:ext cx="314291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962400"/>
                <a:ext cx="3142912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86400" y="3967273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Outside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05000" y="3964836"/>
            <a:ext cx="838200" cy="52809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26876" y="3949208"/>
            <a:ext cx="1711435" cy="67070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3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1896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189609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4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+5)</m:t>
                    </m:r>
                  </m:oMath>
                </a14:m>
                <a:r>
                  <a:rPr lang="en-US" sz="2800" dirty="0" smtClean="0"/>
                  <a:t>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5" r="-65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951" y="3195485"/>
                <a:ext cx="2567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1" smtClean="0">
                          <a:latin typeface="Cambria Math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56775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86400" y="3195485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3962400"/>
                <a:ext cx="3184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+5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−20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962400"/>
                <a:ext cx="31840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86400" y="3967273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Outside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648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Inside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43200" y="3978027"/>
            <a:ext cx="838200" cy="52809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65077" y="3962399"/>
            <a:ext cx="914400" cy="67070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1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+5)</m:t>
                    </m:r>
                  </m:oMath>
                </a14:m>
                <a:r>
                  <a:rPr lang="en-US" sz="2800" dirty="0" smtClean="0"/>
                  <a:t>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5" r="-65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951" y="3195485"/>
                <a:ext cx="2567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1" smtClean="0">
                          <a:latin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56775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86400" y="3195485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3962400"/>
                <a:ext cx="3184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+5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962400"/>
                <a:ext cx="31840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86400" y="3967273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Outside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648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Inside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34418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Last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581400" y="3962400"/>
            <a:ext cx="990600" cy="52809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4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+5)</m:t>
                    </m:r>
                  </m:oMath>
                </a14:m>
                <a:r>
                  <a:rPr lang="en-US" sz="2800" dirty="0" smtClean="0"/>
                  <a:t>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5" r="-65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951" y="3195485"/>
                <a:ext cx="2567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1" smtClean="0">
                          <a:latin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56775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86400" y="3195485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3962400"/>
                <a:ext cx="3184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+5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962400"/>
                <a:ext cx="31840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86400" y="3967273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Outside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648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Inside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34418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Last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905000" y="3962400"/>
            <a:ext cx="1676400" cy="528093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648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 the like terms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54624" y="4612549"/>
                <a:ext cx="215366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24" y="4612549"/>
                <a:ext cx="2153666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+7)(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+2)</m:t>
                    </m:r>
                  </m:oMath>
                </a14:m>
                <a:r>
                  <a:rPr lang="en-US" sz="2800" dirty="0" smtClean="0"/>
                  <a:t>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951" y="3195485"/>
                <a:ext cx="27344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+7)(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73446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4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195485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3962400"/>
                <a:ext cx="343209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962400"/>
                <a:ext cx="3432093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219200" y="3967427"/>
            <a:ext cx="762000" cy="52809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08496" y="3901169"/>
            <a:ext cx="2664347" cy="67070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+7)(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+2)</m:t>
                    </m:r>
                  </m:oMath>
                </a14:m>
                <a:r>
                  <a:rPr lang="en-US" sz="2800" dirty="0" smtClean="0"/>
                  <a:t>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2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93951" y="3195485"/>
                <a:ext cx="27344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+7)(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73446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7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195485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967273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Outside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+7)(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+2)</m:t>
                    </m:r>
                  </m:oMath>
                </a14:m>
                <a:r>
                  <a:rPr lang="en-US" sz="2800" dirty="0" smtClean="0"/>
                  <a:t>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3951" y="3195485"/>
                <a:ext cx="2771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+7)(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77165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3951" y="3967273"/>
                <a:ext cx="34149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967273"/>
                <a:ext cx="341490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2819400" y="3853304"/>
            <a:ext cx="1711435" cy="67070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85299" y="3986284"/>
            <a:ext cx="838200" cy="52809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3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195485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967273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Outside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648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Inside</a:t>
            </a:r>
            <a:endParaRPr lang="en-US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+7)(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+2)</m:t>
                    </m:r>
                  </m:oMath>
                </a14:m>
                <a:r>
                  <a:rPr lang="en-US" sz="2800" dirty="0" smtClean="0"/>
                  <a:t>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3951" y="3195485"/>
                <a:ext cx="27665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0" i="1" smtClean="0">
                          <a:latin typeface="Cambria Math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76652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39824" y="3967707"/>
                <a:ext cx="343209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+4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24" y="3967707"/>
                <a:ext cx="3432093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2667000" y="3962400"/>
            <a:ext cx="838200" cy="52809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471218" y="3883953"/>
            <a:ext cx="914400" cy="67070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5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195485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967273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Outside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648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Inside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34418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Last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+7)(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+2)</m:t>
                    </m:r>
                  </m:oMath>
                </a14:m>
                <a:r>
                  <a:rPr lang="en-US" sz="2800" dirty="0" smtClean="0"/>
                  <a:t>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3951" y="3195485"/>
                <a:ext cx="27665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0" i="1" smtClean="0">
                          <a:latin typeface="Cambria Math"/>
                        </a:rPr>
                        <m:t>)(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76652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71967" y="3967273"/>
                <a:ext cx="33725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+4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67" y="3967273"/>
                <a:ext cx="337259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 bwMode="auto">
          <a:xfrm>
            <a:off x="3581974" y="3997980"/>
            <a:ext cx="990600" cy="52809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8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04" y="1219200"/>
            <a:ext cx="495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Binomials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195485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967273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Outside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648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Inside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34418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Last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905000" y="3962400"/>
            <a:ext cx="1676400" cy="528093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648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 the like terms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+7)(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+2)</m:t>
                    </m:r>
                  </m:oMath>
                </a14:m>
                <a:r>
                  <a:rPr lang="en-US" sz="2800" dirty="0" smtClean="0"/>
                  <a:t>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93951" y="3195485"/>
                <a:ext cx="27344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+7)(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1" y="3195485"/>
                <a:ext cx="273446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45147" y="4638454"/>
                <a:ext cx="27116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47" y="4638454"/>
                <a:ext cx="27116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71967" y="3967273"/>
                <a:ext cx="33725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+4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67" y="3967273"/>
                <a:ext cx="337259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7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will look at two different division problems with polynomials:</a:t>
            </a:r>
          </a:p>
          <a:p>
            <a:endParaRPr lang="en-US" sz="2800" dirty="0"/>
          </a:p>
          <a:p>
            <a:r>
              <a:rPr lang="en-US" sz="2800" dirty="0" smtClean="0"/>
              <a:t>    1) Dividing by a monomial</a:t>
            </a:r>
          </a:p>
          <a:p>
            <a:endParaRPr lang="en-US" sz="2800" dirty="0"/>
          </a:p>
          <a:p>
            <a:r>
              <a:rPr lang="en-US" sz="2800" dirty="0" smtClean="0"/>
              <a:t>    2) Dividing by a binomial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80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3840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384047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7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8153400" cy="7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    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8153400" cy="768928"/>
              </a:xfrm>
              <a:prstGeom prst="rect">
                <a:avLst/>
              </a:prstGeom>
              <a:blipFill rotWithShape="1">
                <a:blip r:embed="rId2"/>
                <a:stretch>
                  <a:fillRect l="-157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5248" y="3429000"/>
                <a:ext cx="1059200" cy="96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48" y="3429000"/>
                <a:ext cx="1059200" cy="9630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5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8153400" cy="7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    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8153400" cy="768928"/>
              </a:xfrm>
              <a:prstGeom prst="rect">
                <a:avLst/>
              </a:prstGeom>
              <a:blipFill rotWithShape="1">
                <a:blip r:embed="rId2"/>
                <a:stretch>
                  <a:fillRect l="-157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5248" y="3429000"/>
                <a:ext cx="1757276" cy="963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𝟑𝟐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48" y="3429000"/>
                <a:ext cx="1757276" cy="9632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380524" y="3581400"/>
            <a:ext cx="762000" cy="82190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8153400" cy="7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    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8153400" cy="768928"/>
              </a:xfrm>
              <a:prstGeom prst="rect">
                <a:avLst/>
              </a:prstGeom>
              <a:blipFill rotWithShape="1">
                <a:blip r:embed="rId2"/>
                <a:stretch>
                  <a:fillRect l="-157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5248" y="3429000"/>
                <a:ext cx="2101536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32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48" y="3429000"/>
                <a:ext cx="2101536" cy="9743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971800" y="3581400"/>
            <a:ext cx="762000" cy="82190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8153400" cy="7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    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8153400" cy="768928"/>
              </a:xfrm>
              <a:prstGeom prst="rect">
                <a:avLst/>
              </a:prstGeom>
              <a:blipFill rotWithShape="1">
                <a:blip r:embed="rId2"/>
                <a:stretch>
                  <a:fillRect l="-157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5248" y="3429000"/>
                <a:ext cx="2149627" cy="974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32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48" y="3429000"/>
                <a:ext cx="2149627" cy="9744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5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8153400" cy="76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/>
                  <a:t>     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8153400" cy="764184"/>
              </a:xfrm>
              <a:prstGeom prst="rect">
                <a:avLst/>
              </a:prstGeom>
              <a:blipFill rotWithShape="1">
                <a:blip r:embed="rId2"/>
                <a:stretch>
                  <a:fillRect l="-157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3581400"/>
                <a:ext cx="1864036" cy="956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81400"/>
                <a:ext cx="1864036" cy="9568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8153400" cy="76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/>
                  <a:t>     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8153400" cy="764184"/>
              </a:xfrm>
              <a:prstGeom prst="rect">
                <a:avLst/>
              </a:prstGeom>
              <a:blipFill rotWithShape="1">
                <a:blip r:embed="rId2"/>
                <a:stretch>
                  <a:fillRect l="-157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3581400"/>
                <a:ext cx="3979999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81400"/>
                <a:ext cx="3979999" cy="9679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4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8153400" cy="76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/>
                  <a:t>     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8153400" cy="764184"/>
              </a:xfrm>
              <a:prstGeom prst="rect">
                <a:avLst/>
              </a:prstGeom>
              <a:blipFill rotWithShape="1">
                <a:blip r:embed="rId2"/>
                <a:stretch>
                  <a:fillRect l="-157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3581400"/>
                <a:ext cx="3979999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81400"/>
                <a:ext cx="3979999" cy="9679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9400" y="4953000"/>
                <a:ext cx="207274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953000"/>
                <a:ext cx="2072747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200400" y="3429000"/>
            <a:ext cx="762000" cy="1371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945209" y="4954137"/>
            <a:ext cx="1017191" cy="53296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77747" y="4808561"/>
            <a:ext cx="914400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3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8153400" cy="76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/>
                  <a:t>     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8153400" cy="764184"/>
              </a:xfrm>
              <a:prstGeom prst="rect">
                <a:avLst/>
              </a:prstGeom>
              <a:blipFill rotWithShape="1">
                <a:blip r:embed="rId2"/>
                <a:stretch>
                  <a:fillRect l="-157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3581400"/>
                <a:ext cx="3979999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81400"/>
                <a:ext cx="3979999" cy="9679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9400" y="4953000"/>
                <a:ext cx="209390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953000"/>
                <a:ext cx="2093907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4191000" y="3429000"/>
            <a:ext cx="762000" cy="1371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267200" y="4953000"/>
            <a:ext cx="1143000" cy="53296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0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8153400" cy="76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Simplify: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/>
                  <a:t>                       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8153400" cy="764184"/>
              </a:xfrm>
              <a:prstGeom prst="rect">
                <a:avLst/>
              </a:prstGeom>
              <a:blipFill rotWithShape="1">
                <a:blip r:embed="rId2"/>
                <a:stretch>
                  <a:fillRect l="-157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3581400"/>
                <a:ext cx="3979999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81400"/>
                <a:ext cx="3979999" cy="9679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9400" y="4953000"/>
                <a:ext cx="209390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953000"/>
                <a:ext cx="2093907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2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266" y="2207567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previous examples were divisions by a monomial. Dividing by a binomial requires the use of the long division algorithm. 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This will be easier for me to demonstrate on the whiteboard, so I will complete the following problems on the whiteboard.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12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700" y="1219200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5834"/>
            <a:ext cx="8418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Perform the indicated division and determine if the binomial is a factor of the dividend.  (Examples)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743200" y="3244628"/>
            <a:ext cx="0" cy="523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838200" y="3244628"/>
            <a:ext cx="5289077" cy="523220"/>
            <a:chOff x="838200" y="3244628"/>
            <a:chExt cx="5289077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38200" y="3244628"/>
                  <a:ext cx="52890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     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+6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244628"/>
                  <a:ext cx="5289077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 bwMode="auto">
            <a:xfrm>
              <a:off x="2743200" y="3244628"/>
              <a:ext cx="3200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838200" y="4277380"/>
            <a:ext cx="5480539" cy="523220"/>
            <a:chOff x="838200" y="4277380"/>
            <a:chExt cx="5480539" cy="523220"/>
          </a:xfrm>
        </p:grpSpPr>
        <p:grpSp>
          <p:nvGrpSpPr>
            <p:cNvPr id="10" name="Group 9"/>
            <p:cNvGrpSpPr/>
            <p:nvPr/>
          </p:nvGrpSpPr>
          <p:grpSpPr>
            <a:xfrm>
              <a:off x="838200" y="4277380"/>
              <a:ext cx="5480539" cy="523220"/>
              <a:chOff x="838200" y="3244628"/>
              <a:chExt cx="5480539" cy="52322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838200" y="3244628"/>
                    <a:ext cx="548053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    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−4    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−10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00" y="3244628"/>
                    <a:ext cx="5480539" cy="52322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 bwMode="auto">
              <a:xfrm>
                <a:off x="2895600" y="3244628"/>
                <a:ext cx="323167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4" name="Straight Connector 13"/>
            <p:cNvCxnSpPr/>
            <p:nvPr/>
          </p:nvCxnSpPr>
          <p:spPr bwMode="auto">
            <a:xfrm>
              <a:off x="2895600" y="4277380"/>
              <a:ext cx="0" cy="523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838200" y="5267980"/>
            <a:ext cx="4953000" cy="599420"/>
            <a:chOff x="838200" y="5267980"/>
            <a:chExt cx="4953000" cy="599420"/>
          </a:xfrm>
        </p:grpSpPr>
        <p:grpSp>
          <p:nvGrpSpPr>
            <p:cNvPr id="15" name="Group 14"/>
            <p:cNvGrpSpPr/>
            <p:nvPr/>
          </p:nvGrpSpPr>
          <p:grpSpPr>
            <a:xfrm>
              <a:off x="838200" y="5267980"/>
              <a:ext cx="4953000" cy="523220"/>
              <a:chOff x="838200" y="3244628"/>
              <a:chExt cx="4953000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838200" y="3244628"/>
                    <a:ext cx="41326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    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+2     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00" y="3244628"/>
                    <a:ext cx="4132606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/>
              <p:cNvCxnSpPr/>
              <p:nvPr/>
            </p:nvCxnSpPr>
            <p:spPr bwMode="auto">
              <a:xfrm>
                <a:off x="2743200" y="3244628"/>
                <a:ext cx="304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" name="Straight Connector 18"/>
            <p:cNvCxnSpPr/>
            <p:nvPr/>
          </p:nvCxnSpPr>
          <p:spPr bwMode="auto">
            <a:xfrm>
              <a:off x="2743200" y="5267980"/>
              <a:ext cx="0" cy="5994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155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4+7</m:t>
                          </m:r>
                        </m:e>
                      </m:d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=11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4343400"/>
                <a:ext cx="19034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43400"/>
                <a:ext cx="190340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3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8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terms are added or subtracted by adding or subtracting the coefficients of the terms.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4+7</m:t>
                          </m:r>
                        </m:e>
                      </m:d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=11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509165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4343400"/>
                <a:ext cx="19354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43400"/>
                <a:ext cx="193546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9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1BEC86-DEB6-45BD-AF6E-8AE6F718A479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4250</TotalTime>
  <Words>1297</Words>
  <Application>Microsoft Office PowerPoint</Application>
  <PresentationFormat>On-screen Show (4:3)</PresentationFormat>
  <Paragraphs>299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ＭＳ Ｐゴシック</vt:lpstr>
      <vt:lpstr>Arial</vt:lpstr>
      <vt:lpstr>Calibri</vt:lpstr>
      <vt:lpstr>Cambria Math</vt:lpstr>
      <vt:lpstr>FVTC_blue_WAF</vt:lpstr>
      <vt:lpstr>College Tech Math 1A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589</cp:revision>
  <cp:lastPrinted>2009-03-09T19:30:18Z</cp:lastPrinted>
  <dcterms:created xsi:type="dcterms:W3CDTF">2009-04-30T13:56:20Z</dcterms:created>
  <dcterms:modified xsi:type="dcterms:W3CDTF">2015-01-29T15:59:46Z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973438341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